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3" r:id="rId2"/>
    <p:sldId id="256" r:id="rId3"/>
    <p:sldId id="257" r:id="rId4"/>
    <p:sldId id="274" r:id="rId5"/>
    <p:sldId id="275" r:id="rId6"/>
    <p:sldId id="259" r:id="rId7"/>
    <p:sldId id="276" r:id="rId8"/>
    <p:sldId id="277" r:id="rId9"/>
    <p:sldId id="278" r:id="rId10"/>
    <p:sldId id="279" r:id="rId11"/>
    <p:sldId id="280" r:id="rId12"/>
    <p:sldId id="272" r:id="rId13"/>
    <p:sldId id="281" r:id="rId14"/>
    <p:sldId id="285" r:id="rId15"/>
    <p:sldId id="282" r:id="rId16"/>
    <p:sldId id="283" r:id="rId17"/>
    <p:sldId id="284" r:id="rId18"/>
    <p:sldId id="286" r:id="rId19"/>
    <p:sldId id="287" r:id="rId20"/>
    <p:sldId id="288" r:id="rId21"/>
    <p:sldId id="273" r:id="rId22"/>
    <p:sldId id="263" r:id="rId23"/>
    <p:sldId id="264" r:id="rId24"/>
    <p:sldId id="268" r:id="rId25"/>
    <p:sldId id="269" r:id="rId26"/>
    <p:sldId id="270" r:id="rId27"/>
    <p:sldId id="271" r:id="rId28"/>
    <p:sldId id="292" r:id="rId29"/>
    <p:sldId id="290" r:id="rId30"/>
    <p:sldId id="291" r:id="rId31"/>
    <p:sldId id="289" r:id="rId32"/>
    <p:sldId id="294" r:id="rId33"/>
    <p:sldId id="25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6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9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2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3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0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4ED1-4D17-AD48-8110-8BCEC2736374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919CF-EBE4-3C43-95B0-3C8E64D7C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8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01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7835900" cy="5461000"/>
          </a:xfrm>
          <a:prstGeom prst="rect">
            <a:avLst/>
          </a:prstGeom>
        </p:spPr>
      </p:pic>
      <p:pic>
        <p:nvPicPr>
          <p:cNvPr id="5" name="Picture 4" descr="Screen Shot 2016-11-12 at 9.01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145344"/>
            <a:ext cx="3060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32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8100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6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Polygenic Risk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Methodology that computes one score per individual based on genetic risk in another population</a:t>
            </a:r>
          </a:p>
          <a:p>
            <a:pPr lvl="1"/>
            <a:r>
              <a:rPr lang="en-US" dirty="0" smtClean="0"/>
              <a:t>Variant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pPr lvl="1"/>
            <a:r>
              <a:rPr lang="en-US" dirty="0" smtClean="0"/>
              <a:t>Linkage Disequilibrium (“Clumping”)</a:t>
            </a:r>
          </a:p>
          <a:p>
            <a:pPr lvl="1"/>
            <a:r>
              <a:rPr lang="en-US" dirty="0" smtClean="0"/>
              <a:t>Continuous and discrete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84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09646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2359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show PRS on board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5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01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7835900" cy="5461000"/>
          </a:xfrm>
          <a:prstGeom prst="rect">
            <a:avLst/>
          </a:prstGeom>
        </p:spPr>
      </p:pic>
      <p:pic>
        <p:nvPicPr>
          <p:cNvPr id="5" name="Picture 4" descr="Screen Shot 2016-11-12 at 9.01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145344"/>
            <a:ext cx="3060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64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3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333"/>
            <a:ext cx="9144000" cy="58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3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27" y="0"/>
            <a:ext cx="612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09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28" y="790223"/>
            <a:ext cx="7302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66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09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1" y="265288"/>
            <a:ext cx="78359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73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4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9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9251"/>
            <a:ext cx="9144000" cy="309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Polygenic Disorders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Caleb Lareau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399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597"/>
            <a:ext cx="9144000" cy="27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36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8971"/>
            <a:ext cx="8229600" cy="1143000"/>
          </a:xfrm>
        </p:spPr>
        <p:txBody>
          <a:bodyPr/>
          <a:lstStyle/>
          <a:p>
            <a:r>
              <a:rPr lang="en-US" dirty="0" smtClean="0"/>
              <a:t>What else have PRS taught 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7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5817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Mediated by intelligence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3222"/>
            <a:ext cx="7687747" cy="564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3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nd ADHD!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57600"/>
            <a:ext cx="49530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688657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591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533400"/>
            <a:ext cx="3400425" cy="489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76" y="3838803"/>
            <a:ext cx="5391150" cy="2081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29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523232"/>
            <a:ext cx="592455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199"/>
            <a:ext cx="5943600" cy="412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39000" y="6096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BMI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664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09675"/>
            <a:ext cx="513397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7" y="5718429"/>
            <a:ext cx="58864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44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304800"/>
            <a:ext cx="5010150" cy="4690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181600"/>
            <a:ext cx="45910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4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 Analysis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predisposition to certain inflammatory diseases predicts severe asthma attacks (binary) in cohort of asthmatic patients</a:t>
            </a:r>
          </a:p>
          <a:p>
            <a:pPr lvl="1"/>
            <a:r>
              <a:rPr lang="en-US" dirty="0" err="1" smtClean="0"/>
              <a:t>Immunospecific</a:t>
            </a:r>
            <a:r>
              <a:rPr lang="en-US" dirty="0" smtClean="0"/>
              <a:t> medicines for asthma subpopulations?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69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18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111"/>
            <a:ext cx="9144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7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Authors</a:t>
            </a:r>
          </a:p>
          <a:p>
            <a:r>
              <a:rPr lang="en-US" dirty="0" smtClean="0"/>
              <a:t>Polygenic Risk Scoring</a:t>
            </a:r>
          </a:p>
          <a:p>
            <a:r>
              <a:rPr lang="en-US" dirty="0" smtClean="0"/>
              <a:t>Power </a:t>
            </a:r>
            <a:r>
              <a:rPr lang="en-US" i="1" dirty="0" smtClean="0"/>
              <a:t>et al.</a:t>
            </a:r>
            <a:endParaRPr lang="en-US" dirty="0" smtClean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LD Score Regression</a:t>
            </a:r>
          </a:p>
          <a:p>
            <a:pPr lvl="1"/>
            <a:r>
              <a:rPr lang="en-US" dirty="0" smtClean="0"/>
              <a:t>LD Hub</a:t>
            </a:r>
          </a:p>
        </p:txBody>
      </p:sp>
    </p:spTree>
    <p:extLst>
      <p:ext uri="{BB962C8B-B14F-4D97-AF65-F5344CB8AC3E}">
        <p14:creationId xmlns:p14="http://schemas.microsoft.com/office/powerpoint/2010/main" val="2221482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0"/>
            <a:ext cx="7950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88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7645"/>
            <a:ext cx="8229600" cy="1236133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ldsc.broadinstitute.org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7498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Diseases may be spectral</a:t>
            </a:r>
          </a:p>
          <a:p>
            <a:pPr lvl="1"/>
            <a:r>
              <a:rPr lang="en-US" dirty="0" smtClean="0"/>
              <a:t>Asthma, high immune signature</a:t>
            </a:r>
          </a:p>
          <a:p>
            <a:pPr lvl="1"/>
            <a:r>
              <a:rPr lang="en-US" dirty="0" smtClean="0"/>
              <a:t>Asthma, low immune</a:t>
            </a:r>
          </a:p>
          <a:p>
            <a:r>
              <a:rPr lang="en-US" dirty="0" smtClean="0"/>
              <a:t>Aggregate SNP biomarkers may behave as more useful clinical biomarkers than individuals </a:t>
            </a:r>
          </a:p>
          <a:p>
            <a:r>
              <a:rPr lang="en-US" dirty="0" smtClean="0"/>
              <a:t>Traits share genetics; more likely for certain traits to co-occur</a:t>
            </a:r>
          </a:p>
          <a:p>
            <a:pPr lvl="1"/>
            <a:r>
              <a:rPr lang="en-US" dirty="0" smtClean="0"/>
              <a:t>Population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3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5194"/>
            <a:ext cx="8229600" cy="1143000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9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871134"/>
            <a:ext cx="4622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6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0"/>
            <a:ext cx="7931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8.5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78"/>
            <a:ext cx="9144000" cy="650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GWAS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predict risk of disease?</a:t>
            </a:r>
          </a:p>
          <a:p>
            <a:r>
              <a:rPr lang="en-US" dirty="0" smtClean="0"/>
              <a:t>Is this risk clinically actionable? </a:t>
            </a:r>
          </a:p>
          <a:p>
            <a:r>
              <a:rPr lang="en-US" dirty="0" smtClean="0"/>
              <a:t>Can genetics be used to inform treatment?</a:t>
            </a:r>
          </a:p>
          <a:p>
            <a:pPr lvl="1"/>
            <a:r>
              <a:rPr lang="en-US" dirty="0" smtClean="0"/>
              <a:t>Precision Medicine</a:t>
            </a:r>
          </a:p>
          <a:p>
            <a:r>
              <a:rPr lang="en-US" dirty="0" smtClean="0"/>
              <a:t>Can genetic profiles predict human attributes?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98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1-12 at 9.01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7835900" cy="5461000"/>
          </a:xfrm>
          <a:prstGeom prst="rect">
            <a:avLst/>
          </a:prstGeom>
        </p:spPr>
      </p:pic>
      <p:pic>
        <p:nvPicPr>
          <p:cNvPr id="5" name="Picture 4" descr="Screen Shot 2016-11-12 at 9.01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145344"/>
            <a:ext cx="3060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1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1-12 at 9.02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277"/>
            <a:ext cx="9144000" cy="2656114"/>
          </a:xfrm>
          <a:prstGeom prst="rect">
            <a:avLst/>
          </a:prstGeom>
        </p:spPr>
      </p:pic>
      <p:pic>
        <p:nvPicPr>
          <p:cNvPr id="6" name="Picture 5" descr="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0"/>
            <a:ext cx="330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66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187</Words>
  <Application>Microsoft Macintosh PowerPoint</Application>
  <PresentationFormat>On-screen Show (4:3)</PresentationFormat>
  <Paragraphs>40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Polygenic Disorders</vt:lpstr>
      <vt:lpstr>Overview</vt:lpstr>
      <vt:lpstr>PowerPoint Presentation</vt:lpstr>
      <vt:lpstr>PowerPoint Presentation</vt:lpstr>
      <vt:lpstr>PowerPoint Presentation</vt:lpstr>
      <vt:lpstr>From GWAS…</vt:lpstr>
      <vt:lpstr>PowerPoint Presentation</vt:lpstr>
      <vt:lpstr>PowerPoint Presentation</vt:lpstr>
      <vt:lpstr>PowerPoint Presentation</vt:lpstr>
      <vt:lpstr>Polygenic Risk Scoring</vt:lpstr>
      <vt:lpstr>GWAS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 have PRS taught us?</vt:lpstr>
      <vt:lpstr>Mediated by intelligence …</vt:lpstr>
      <vt:lpstr>and ADHD!</vt:lpstr>
      <vt:lpstr>PowerPoint Presentation</vt:lpstr>
      <vt:lpstr>PowerPoint Presentation</vt:lpstr>
      <vt:lpstr>PowerPoint Presentation</vt:lpstr>
      <vt:lpstr>PowerPoint Presentation</vt:lpstr>
      <vt:lpstr>EVE Analysis Consortium</vt:lpstr>
      <vt:lpstr>PowerPoint Presentation</vt:lpstr>
      <vt:lpstr>PowerPoint Presentation</vt:lpstr>
      <vt:lpstr>LD Hub</vt:lpstr>
      <vt:lpstr>Paradigms to consider</vt:lpstr>
      <vt:lpstr>Thanks!</vt:lpstr>
    </vt:vector>
  </TitlesOfParts>
  <Company>Harvard Univeristy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Secondary </dc:title>
  <dc:creator>Caleb Lareau</dc:creator>
  <cp:lastModifiedBy>Caleb Lareau</cp:lastModifiedBy>
  <cp:revision>26</cp:revision>
  <dcterms:created xsi:type="dcterms:W3CDTF">2016-10-06T12:31:43Z</dcterms:created>
  <dcterms:modified xsi:type="dcterms:W3CDTF">2016-11-16T21:25:00Z</dcterms:modified>
</cp:coreProperties>
</file>